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64" r:id="rId6"/>
    <p:sldId id="259" r:id="rId7"/>
    <p:sldId id="260" r:id="rId8"/>
    <p:sldId id="261"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8" autoAdjust="0"/>
    <p:restoredTop sz="94660"/>
  </p:normalViewPr>
  <p:slideViewPr>
    <p:cSldViewPr snapToGrid="0" snapToObjects="1">
      <p:cViewPr varScale="1">
        <p:scale>
          <a:sx n="128" d="100"/>
          <a:sy n="128" d="100"/>
        </p:scale>
        <p:origin x="-2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12/3/14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12/3/14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12/3/14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12/3/14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12/3/14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12/3/14</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ate.nj.us/education/cccs/standards/1/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youtube.com/watch?v=tKCv21S_IXM&amp;list=UUXM87scxTpFoYCcMDgi5kC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youtube.com/watch?v=Xkpr21_JYpo&amp;list=UUXM87scxTpFoYCcMDgi5kC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7333" y="3913281"/>
            <a:ext cx="6561667" cy="1470025"/>
          </a:xfrm>
        </p:spPr>
        <p:txBody>
          <a:bodyPr>
            <a:normAutofit fontScale="90000"/>
          </a:bodyPr>
          <a:lstStyle/>
          <a:p>
            <a:r>
              <a:rPr lang="en-US" dirty="0" smtClean="0"/>
              <a:t>How to Paint Like a Master</a:t>
            </a:r>
            <a:br>
              <a:rPr lang="en-US" dirty="0" smtClean="0"/>
            </a:br>
            <a:r>
              <a:rPr lang="en-US" dirty="0" smtClean="0"/>
              <a:t>Video Mini-Project</a:t>
            </a:r>
            <a:endParaRPr lang="en-US" dirty="0"/>
          </a:p>
        </p:txBody>
      </p:sp>
      <p:sp>
        <p:nvSpPr>
          <p:cNvPr id="3" name="Subtitle 2"/>
          <p:cNvSpPr>
            <a:spLocks noGrp="1"/>
          </p:cNvSpPr>
          <p:nvPr>
            <p:ph type="subTitle" idx="1"/>
          </p:nvPr>
        </p:nvSpPr>
        <p:spPr/>
        <p:txBody>
          <a:bodyPr/>
          <a:lstStyle/>
          <a:p>
            <a:r>
              <a:rPr lang="en-US" dirty="0"/>
              <a:t>Tools for the Visualization of </a:t>
            </a:r>
            <a:r>
              <a:rPr lang="en-US" dirty="0" smtClean="0"/>
              <a:t>Information-</a:t>
            </a:r>
            <a:r>
              <a:rPr lang="en-US" dirty="0"/>
              <a:t> </a:t>
            </a:r>
            <a:r>
              <a:rPr lang="en-US" dirty="0" smtClean="0"/>
              <a:t>EDTC635</a:t>
            </a:r>
            <a:br>
              <a:rPr lang="en-US" dirty="0" smtClean="0"/>
            </a:br>
            <a:r>
              <a:rPr lang="en-US" dirty="0" smtClean="0"/>
              <a:t>Professor Abate</a:t>
            </a:r>
            <a:endParaRPr lang="en-US" dirty="0"/>
          </a:p>
        </p:txBody>
      </p:sp>
    </p:spTree>
    <p:extLst>
      <p:ext uri="{BB962C8B-B14F-4D97-AF65-F5344CB8AC3E}">
        <p14:creationId xmlns:p14="http://schemas.microsoft.com/office/powerpoint/2010/main" val="186887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Citations:	</a:t>
            </a:r>
            <a:endParaRPr lang="en-US" dirty="0"/>
          </a:p>
        </p:txBody>
      </p:sp>
      <p:sp>
        <p:nvSpPr>
          <p:cNvPr id="8" name="Content Placeholder 7"/>
          <p:cNvSpPr>
            <a:spLocks noGrp="1"/>
          </p:cNvSpPr>
          <p:nvPr>
            <p:ph idx="1"/>
          </p:nvPr>
        </p:nvSpPr>
        <p:spPr/>
        <p:txBody>
          <a:bodyPr/>
          <a:lstStyle/>
          <a:p>
            <a:r>
              <a:rPr lang="en-US" dirty="0"/>
              <a:t>State of New Jersey. (2009). </a:t>
            </a:r>
            <a:r>
              <a:rPr lang="en-US" i="1" dirty="0"/>
              <a:t>Art core curriculum content standards</a:t>
            </a:r>
            <a:r>
              <a:rPr lang="en-US" dirty="0"/>
              <a:t>. Retrieved from </a:t>
            </a:r>
            <a:r>
              <a:rPr lang="en-US" dirty="0">
                <a:hlinkClick r:id="rId2"/>
              </a:rPr>
              <a:t>http://www.state.nj.us/education/cccs/standards/1/index.html</a:t>
            </a:r>
          </a:p>
          <a:p>
            <a:r>
              <a:rPr lang="en-US" dirty="0"/>
              <a:t>Gregorc, Anthony. Gregorc Style Delineator. A Self- Assessment Instrument for Adults. Columbia, CT: Gregorc Associates, Inc., 1985. Print</a:t>
            </a:r>
            <a:r>
              <a:rPr lang="en-US" dirty="0" smtClean="0"/>
              <a:t>.</a:t>
            </a:r>
          </a:p>
          <a:p>
            <a:r>
              <a:rPr lang="en-US" dirty="0"/>
              <a:t>Sousa, D. (2005).How the brain learns. a classroom teacher’s guide. (4th ed.).Thousand Oaks,  CA: Corwin Press, Inc.</a:t>
            </a:r>
          </a:p>
        </p:txBody>
      </p:sp>
    </p:spTree>
    <p:extLst>
      <p:ext uri="{BB962C8B-B14F-4D97-AF65-F5344CB8AC3E}">
        <p14:creationId xmlns:p14="http://schemas.microsoft.com/office/powerpoint/2010/main" val="4726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7" name="Content Placeholder 6"/>
          <p:cNvSpPr>
            <a:spLocks noGrp="1"/>
          </p:cNvSpPr>
          <p:nvPr>
            <p:ph sz="half" idx="1"/>
          </p:nvPr>
        </p:nvSpPr>
        <p:spPr/>
        <p:txBody>
          <a:bodyPr>
            <a:normAutofit fontScale="77500" lnSpcReduction="20000"/>
          </a:bodyPr>
          <a:lstStyle/>
          <a:p>
            <a:pPr marL="0" indent="0">
              <a:buNone/>
            </a:pPr>
            <a:endParaRPr lang="en-US" sz="2800" dirty="0" smtClean="0"/>
          </a:p>
          <a:p>
            <a:r>
              <a:rPr lang="en-US" sz="2800" dirty="0" smtClean="0"/>
              <a:t>There are three videos revolve around a “Paint Like a Master” WebQuest.  These videos are a demonstrational in nature.</a:t>
            </a:r>
          </a:p>
          <a:p>
            <a:r>
              <a:rPr lang="en-US" sz="2800" dirty="0"/>
              <a:t>These videos are targeted for a basic Art I class, in a High School setting.</a:t>
            </a:r>
          </a:p>
          <a:p>
            <a:pPr marL="0" indent="0">
              <a:buNone/>
            </a:pPr>
            <a:endParaRPr lang="en-US" sz="2800" dirty="0" smtClean="0"/>
          </a:p>
        </p:txBody>
      </p:sp>
      <p:pic>
        <p:nvPicPr>
          <p:cNvPr id="8" name="Picture Placeholder 4" descr="Screen Shot 2014-11-29 at 6.03.13 PM.png"/>
          <p:cNvPicPr>
            <a:picLocks noGrp="1" noChangeAspect="1"/>
          </p:cNvPicPr>
          <p:nvPr>
            <p:ph sz="half" idx="2"/>
          </p:nvPr>
        </p:nvPicPr>
        <p:blipFill>
          <a:blip r:embed="rId2">
            <a:extLst>
              <a:ext uri="{28A0092B-C50C-407E-A947-70E740481C1C}">
                <a14:useLocalDpi xmlns:a14="http://schemas.microsoft.com/office/drawing/2010/main" val="0"/>
              </a:ext>
            </a:extLst>
          </a:blip>
          <a:srcRect t="-40254" b="-40254"/>
          <a:stretch>
            <a:fillRect/>
          </a:stretch>
        </p:blipFill>
        <p:spPr/>
      </p:pic>
    </p:spTree>
    <p:extLst>
      <p:ext uri="{BB962C8B-B14F-4D97-AF65-F5344CB8AC3E}">
        <p14:creationId xmlns:p14="http://schemas.microsoft.com/office/powerpoint/2010/main" val="28625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#1: WebQuest Navigations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This video was made for the purpose of students being able to easily navigate through the Paint Like a Master WebQuest.</a:t>
            </a:r>
          </a:p>
          <a:p>
            <a:r>
              <a:rPr lang="en-US" dirty="0" smtClean="0"/>
              <a:t>It is a screen capture video, going step-by-step, making sure students understand where everything is.</a:t>
            </a:r>
          </a:p>
          <a:p>
            <a:r>
              <a:rPr lang="en-US" dirty="0"/>
              <a:t>The video will be played on the screen in the media center so students can follow along with the video.  </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When the video is over, students should be able to break up into their pairs, and begin the WebQuest with confidence.</a:t>
            </a:r>
          </a:p>
          <a:p>
            <a:r>
              <a:rPr lang="en-US" dirty="0" smtClean="0"/>
              <a:t>YouTube link:</a:t>
            </a:r>
          </a:p>
          <a:p>
            <a:pPr marL="0" indent="0">
              <a:buNone/>
            </a:pPr>
            <a:r>
              <a:rPr lang="en-US" dirty="0" smtClean="0">
                <a:hlinkClick r:id="rId2"/>
              </a:rPr>
              <a:t>https://www.youtube.com/watch?v=tKCv21S_IXM&amp;list=UUXM87scxTpFoYCcMDgi5kCg</a:t>
            </a:r>
            <a:endParaRPr lang="en-US" dirty="0"/>
          </a:p>
        </p:txBody>
      </p:sp>
    </p:spTree>
    <p:extLst>
      <p:ext uri="{BB962C8B-B14F-4D97-AF65-F5344CB8AC3E}">
        <p14:creationId xmlns:p14="http://schemas.microsoft.com/office/powerpoint/2010/main" val="353465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#2- How to set up your workspace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This video is for students setting up a painting workspace for the first time.</a:t>
            </a:r>
          </a:p>
          <a:p>
            <a:r>
              <a:rPr lang="en-US" dirty="0" smtClean="0"/>
              <a:t>It explains how to set up a palette with paint, and what painting supplies are needed such as paintbrushes, a water cup, paper towels, a canvas, and palette paper.</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It gives student’s some tips on where to place paint on their palette, and where the best place is to mix paint.</a:t>
            </a:r>
          </a:p>
          <a:p>
            <a:r>
              <a:rPr lang="en-US" dirty="0" smtClean="0"/>
              <a:t>YouTube Link:</a:t>
            </a:r>
          </a:p>
          <a:p>
            <a:pPr marL="0" indent="0">
              <a:buNone/>
            </a:pPr>
            <a:r>
              <a:rPr lang="en-US" dirty="0" smtClean="0">
                <a:hlinkClick r:id="rId2"/>
              </a:rPr>
              <a:t>https://www.youtube.com/watch?v=Xkpr21_JYpo&amp;list=UUXM87scxTpFoYCcMDgi5kCg</a:t>
            </a:r>
            <a:endParaRPr lang="en-US" dirty="0"/>
          </a:p>
        </p:txBody>
      </p:sp>
    </p:spTree>
    <p:extLst>
      <p:ext uri="{BB962C8B-B14F-4D97-AF65-F5344CB8AC3E}">
        <p14:creationId xmlns:p14="http://schemas.microsoft.com/office/powerpoint/2010/main" val="14562626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#3: How to Clean up your workspace</a:t>
            </a:r>
            <a:endParaRPr lang="en-US" dirty="0"/>
          </a:p>
        </p:txBody>
      </p:sp>
      <p:sp>
        <p:nvSpPr>
          <p:cNvPr id="3" name="Content Placeholder 2"/>
          <p:cNvSpPr>
            <a:spLocks noGrp="1"/>
          </p:cNvSpPr>
          <p:nvPr>
            <p:ph sz="half" idx="1"/>
          </p:nvPr>
        </p:nvSpPr>
        <p:spPr/>
        <p:txBody>
          <a:bodyPr/>
          <a:lstStyle/>
          <a:p>
            <a:r>
              <a:rPr lang="en-US" dirty="0" smtClean="0"/>
              <a:t>With this video, students will learn how to properly clean up their workspaces.</a:t>
            </a:r>
          </a:p>
          <a:p>
            <a:r>
              <a:rPr lang="en-US" dirty="0" smtClean="0"/>
              <a:t>They learn the importance of leaving a clean workspace for the next class coming in.</a:t>
            </a:r>
          </a:p>
        </p:txBody>
      </p:sp>
      <p:sp>
        <p:nvSpPr>
          <p:cNvPr id="4" name="Content Placeholder 3"/>
          <p:cNvSpPr>
            <a:spLocks noGrp="1"/>
          </p:cNvSpPr>
          <p:nvPr>
            <p:ph sz="half" idx="2"/>
          </p:nvPr>
        </p:nvSpPr>
        <p:spPr/>
        <p:txBody>
          <a:bodyPr/>
          <a:lstStyle/>
          <a:p>
            <a:r>
              <a:rPr lang="en-US" dirty="0" smtClean="0"/>
              <a:t>Students will learn:</a:t>
            </a:r>
          </a:p>
          <a:p>
            <a:pPr lvl="1"/>
            <a:r>
              <a:rPr lang="en-US" dirty="0" smtClean="0"/>
              <a:t>What to do with left over paint.</a:t>
            </a:r>
          </a:p>
          <a:p>
            <a:pPr lvl="1"/>
            <a:r>
              <a:rPr lang="en-US" dirty="0" smtClean="0"/>
              <a:t>Where to put their painting to dry.</a:t>
            </a:r>
          </a:p>
          <a:p>
            <a:pPr lvl="1"/>
            <a:r>
              <a:rPr lang="en-US" dirty="0" smtClean="0"/>
              <a:t>How to put away the Acrylic Paints.</a:t>
            </a:r>
          </a:p>
          <a:p>
            <a:pPr lvl="1"/>
            <a:r>
              <a:rPr lang="en-US" dirty="0" smtClean="0"/>
              <a:t>How to clean their paintbrushes.</a:t>
            </a:r>
          </a:p>
          <a:p>
            <a:pPr lvl="1"/>
            <a:r>
              <a:rPr lang="en-US" dirty="0" smtClean="0"/>
              <a:t>How to wipe down their space.</a:t>
            </a:r>
          </a:p>
        </p:txBody>
      </p:sp>
    </p:spTree>
    <p:extLst>
      <p:ext uri="{BB962C8B-B14F-4D97-AF65-F5344CB8AC3E}">
        <p14:creationId xmlns:p14="http://schemas.microsoft.com/office/powerpoint/2010/main" val="418659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 Core Curriculum Standards……</a:t>
            </a:r>
            <a:endParaRPr lang="en-US" dirty="0"/>
          </a:p>
        </p:txBody>
      </p:sp>
      <p:sp>
        <p:nvSpPr>
          <p:cNvPr id="3" name="Content Placeholder 2"/>
          <p:cNvSpPr>
            <a:spLocks noGrp="1"/>
          </p:cNvSpPr>
          <p:nvPr>
            <p:ph sz="half" idx="1"/>
          </p:nvPr>
        </p:nvSpPr>
        <p:spPr/>
        <p:txBody>
          <a:bodyPr>
            <a:normAutofit fontScale="25000" lnSpcReduction="20000"/>
          </a:bodyPr>
          <a:lstStyle/>
          <a:p>
            <a:pPr marL="0" indent="0">
              <a:buNone/>
            </a:pPr>
            <a:endParaRPr lang="en-US" dirty="0"/>
          </a:p>
          <a:p>
            <a:r>
              <a:rPr lang="en-US" sz="5600" dirty="0"/>
              <a:t>1.1.12.D.2- Stimuli for the creation of artworks can come from many places, including other arts disciplines.</a:t>
            </a:r>
          </a:p>
          <a:p>
            <a:r>
              <a:rPr lang="en-US" sz="5600" dirty="0"/>
              <a:t>1.2.12.A.1- Cultural and historical events impact art-making as well as how audiences respond to works of art.</a:t>
            </a:r>
          </a:p>
          <a:p>
            <a:r>
              <a:rPr lang="en-US" sz="5600" dirty="0"/>
              <a:t>1.2.12.A.2- Access to the arts has a positive influence on the quality of an individual’s lifelong learning, personal expression, and contributions to community and global citizenship.</a:t>
            </a:r>
          </a:p>
          <a:p>
            <a:r>
              <a:rPr lang="en-US" sz="5600" dirty="0" smtClean="0"/>
              <a:t>1.3.12</a:t>
            </a:r>
            <a:r>
              <a:rPr lang="en-US" sz="5600" dirty="0"/>
              <a:t>.D.2- Produce an original body of artwork in one or more art mediums that demonstrates mastery of visual literacy, methods, techniques, and cultural understanding</a:t>
            </a:r>
            <a:r>
              <a:rPr lang="en-US" sz="5600" dirty="0" smtClean="0"/>
              <a:t>.</a:t>
            </a:r>
            <a:endParaRPr lang="en-US" sz="5600" dirty="0"/>
          </a:p>
        </p:txBody>
      </p:sp>
      <p:sp>
        <p:nvSpPr>
          <p:cNvPr id="4" name="Content Placeholder 3"/>
          <p:cNvSpPr>
            <a:spLocks noGrp="1"/>
          </p:cNvSpPr>
          <p:nvPr>
            <p:ph sz="half" idx="2"/>
          </p:nvPr>
        </p:nvSpPr>
        <p:spPr/>
        <p:txBody>
          <a:bodyPr>
            <a:noAutofit/>
          </a:bodyPr>
          <a:lstStyle/>
          <a:p>
            <a:r>
              <a:rPr lang="en-US" sz="1400" dirty="0"/>
              <a:t>1.3.12.D.2- Produce an original body of artwork in one or more art mediums that demonstrates mastery of visual literacy, methods, techniques, and cultural understanding.</a:t>
            </a:r>
          </a:p>
          <a:p>
            <a:r>
              <a:rPr lang="en-US" sz="1400" dirty="0"/>
              <a:t>1.3.12.D.3- Organize an exhibit of personal works of visual art that convey a high level of understanding of how the expression of ideas relates to the art media, art mediums, and techniques used.</a:t>
            </a:r>
          </a:p>
          <a:p>
            <a:r>
              <a:rPr lang="en-US" sz="1400" dirty="0" smtClean="0"/>
              <a:t>1.3.12</a:t>
            </a:r>
            <a:r>
              <a:rPr lang="en-US" sz="1400" dirty="0"/>
              <a:t>.D.5- Identify the styles and artistic processes used in the creation of culturally and historically diverse two- and three-dimensional artworks, and emulate those styles by creating an original body of work</a:t>
            </a:r>
          </a:p>
        </p:txBody>
      </p:sp>
    </p:spTree>
    <p:extLst>
      <p:ext uri="{BB962C8B-B14F-4D97-AF65-F5344CB8AC3E}">
        <p14:creationId xmlns:p14="http://schemas.microsoft.com/office/powerpoint/2010/main" val="129228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Text Placeholder 2"/>
          <p:cNvSpPr>
            <a:spLocks noGrp="1"/>
          </p:cNvSpPr>
          <p:nvPr>
            <p:ph type="body" idx="1"/>
          </p:nvPr>
        </p:nvSpPr>
        <p:spPr/>
        <p:txBody>
          <a:bodyPr/>
          <a:lstStyle/>
          <a:p>
            <a:r>
              <a:rPr lang="en-US" dirty="0" smtClean="0"/>
              <a:t>Objectives:</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Students will be learning to identify the different styles of the Impressionistic paintings.</a:t>
            </a:r>
          </a:p>
          <a:p>
            <a:r>
              <a:rPr lang="en-US" dirty="0"/>
              <a:t>Students will be analyzing painting and composition techniques in order to replicate Masters’ artwork.</a:t>
            </a:r>
          </a:p>
          <a:p>
            <a:r>
              <a:rPr lang="en-US" dirty="0"/>
              <a:t>Students will relate Masters’ masterpieces to their own artwork.</a:t>
            </a:r>
          </a:p>
        </p:txBody>
      </p:sp>
      <p:sp>
        <p:nvSpPr>
          <p:cNvPr id="5" name="Text Placeholder 4"/>
          <p:cNvSpPr>
            <a:spLocks noGrp="1"/>
          </p:cNvSpPr>
          <p:nvPr>
            <p:ph type="body" sz="quarter" idx="3"/>
          </p:nvPr>
        </p:nvSpPr>
        <p:spPr/>
        <p:txBody>
          <a:bodyPr/>
          <a:lstStyle/>
          <a:p>
            <a:r>
              <a:rPr lang="en-US" dirty="0" smtClean="0"/>
              <a:t>Outcomes:</a:t>
            </a:r>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a:t>At the end of this lesson, students will be familiar with the Masters of the Impressionistic art period, along with the style that the Masters used to create their masterpieces.  Students will apply newly learned concepts to paint in the style of the Great Masters, and will have the ability and knowledge to create their own masterpiece, using the same subject matter, styles, and techniques, which when finished, will be hung in their museums.</a:t>
            </a:r>
          </a:p>
          <a:p>
            <a:endParaRPr lang="en-US" dirty="0"/>
          </a:p>
        </p:txBody>
      </p:sp>
    </p:spTree>
    <p:extLst>
      <p:ext uri="{BB962C8B-B14F-4D97-AF65-F5344CB8AC3E}">
        <p14:creationId xmlns:p14="http://schemas.microsoft.com/office/powerpoint/2010/main" val="124509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Brainy Bits…</a:t>
            </a:r>
            <a:endParaRPr lang="en-US" dirty="0"/>
          </a:p>
        </p:txBody>
      </p:sp>
      <p:sp>
        <p:nvSpPr>
          <p:cNvPr id="5" name="Text Placeholder 4"/>
          <p:cNvSpPr>
            <a:spLocks noGrp="1"/>
          </p:cNvSpPr>
          <p:nvPr>
            <p:ph type="body" idx="1"/>
          </p:nvPr>
        </p:nvSpPr>
        <p:spPr/>
        <p:txBody>
          <a:bodyPr/>
          <a:lstStyle/>
          <a:p>
            <a:r>
              <a:rPr lang="en-US" dirty="0" smtClean="0"/>
              <a:t>Sensory Input:</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Touch</a:t>
            </a:r>
          </a:p>
          <a:p>
            <a:pPr lvl="1"/>
            <a:r>
              <a:rPr lang="en-US" dirty="0" smtClean="0"/>
              <a:t>Art is very hands on</a:t>
            </a:r>
          </a:p>
          <a:p>
            <a:r>
              <a:rPr lang="en-US" dirty="0" smtClean="0"/>
              <a:t>Sight</a:t>
            </a:r>
          </a:p>
          <a:p>
            <a:pPr lvl="1"/>
            <a:r>
              <a:rPr lang="en-US" dirty="0" smtClean="0"/>
              <a:t>Painting</a:t>
            </a:r>
          </a:p>
          <a:p>
            <a:pPr lvl="1"/>
            <a:r>
              <a:rPr lang="en-US" dirty="0" smtClean="0"/>
              <a:t>Watching videos/WebQuest</a:t>
            </a:r>
          </a:p>
          <a:p>
            <a:r>
              <a:rPr lang="en-US" dirty="0" smtClean="0"/>
              <a:t>Smell</a:t>
            </a:r>
          </a:p>
          <a:p>
            <a:r>
              <a:rPr lang="en-US" dirty="0" smtClean="0"/>
              <a:t>Sound</a:t>
            </a:r>
          </a:p>
          <a:p>
            <a:pPr lvl="1"/>
            <a:r>
              <a:rPr lang="en-US" dirty="0" smtClean="0"/>
              <a:t>Listening to the videos</a:t>
            </a:r>
          </a:p>
          <a:p>
            <a:pPr lvl="1"/>
            <a:r>
              <a:rPr lang="en-US" dirty="0" smtClean="0"/>
              <a:t>Listening to Classmates</a:t>
            </a:r>
          </a:p>
          <a:p>
            <a:pPr lvl="1"/>
            <a:endParaRPr lang="en-US" dirty="0"/>
          </a:p>
        </p:txBody>
      </p:sp>
      <p:sp>
        <p:nvSpPr>
          <p:cNvPr id="7" name="Text Placeholder 6"/>
          <p:cNvSpPr>
            <a:spLocks noGrp="1"/>
          </p:cNvSpPr>
          <p:nvPr>
            <p:ph type="body" sz="quarter" idx="3"/>
          </p:nvPr>
        </p:nvSpPr>
        <p:spPr/>
        <p:txBody>
          <a:bodyPr/>
          <a:lstStyle/>
          <a:p>
            <a:r>
              <a:rPr lang="en-US" dirty="0" smtClean="0"/>
              <a:t>Cerebral Lobes:</a:t>
            </a:r>
            <a:endParaRPr lang="en-US" dirty="0"/>
          </a:p>
        </p:txBody>
      </p:sp>
      <p:sp>
        <p:nvSpPr>
          <p:cNvPr id="8" name="Content Placeholder 7"/>
          <p:cNvSpPr>
            <a:spLocks noGrp="1"/>
          </p:cNvSpPr>
          <p:nvPr>
            <p:ph sz="quarter" idx="4"/>
          </p:nvPr>
        </p:nvSpPr>
        <p:spPr/>
        <p:txBody>
          <a:bodyPr>
            <a:normAutofit fontScale="62500" lnSpcReduction="20000"/>
          </a:bodyPr>
          <a:lstStyle/>
          <a:p>
            <a:r>
              <a:rPr lang="en-US" dirty="0" smtClean="0"/>
              <a:t>Frontal Lobe:</a:t>
            </a:r>
          </a:p>
          <a:p>
            <a:pPr lvl="1"/>
            <a:r>
              <a:rPr lang="en-US" dirty="0" smtClean="0"/>
              <a:t>Thinking and Planning-Students have to plan out their painting, and think about their answers for the WebQuest.</a:t>
            </a:r>
            <a:endParaRPr lang="en-US" dirty="0"/>
          </a:p>
          <a:p>
            <a:r>
              <a:rPr lang="en-US" dirty="0" smtClean="0"/>
              <a:t>Parietal Lobe</a:t>
            </a:r>
          </a:p>
          <a:p>
            <a:pPr lvl="1"/>
            <a:r>
              <a:rPr lang="en-US" dirty="0"/>
              <a:t>Spatial  Orientation- Creating a painting</a:t>
            </a:r>
            <a:r>
              <a:rPr lang="en-US" dirty="0" smtClean="0"/>
              <a:t>.</a:t>
            </a:r>
          </a:p>
          <a:p>
            <a:r>
              <a:rPr lang="en-US" dirty="0" smtClean="0"/>
              <a:t>Temporal Lobe:</a:t>
            </a:r>
          </a:p>
          <a:p>
            <a:pPr lvl="1"/>
            <a:r>
              <a:rPr lang="en-US" dirty="0" smtClean="0"/>
              <a:t>Listening and Speech- Students have to listen to the videos and one another when working on the WebQuest</a:t>
            </a:r>
          </a:p>
          <a:p>
            <a:r>
              <a:rPr lang="en-US" dirty="0" smtClean="0"/>
              <a:t>Occipital Lobe:</a:t>
            </a:r>
          </a:p>
          <a:p>
            <a:pPr lvl="1"/>
            <a:r>
              <a:rPr lang="en-US" dirty="0" smtClean="0"/>
              <a:t>Vision- Students have to watch the three videos, complete the WebQuest, and create a painting. </a:t>
            </a:r>
          </a:p>
        </p:txBody>
      </p:sp>
    </p:spTree>
    <p:extLst>
      <p:ext uri="{BB962C8B-B14F-4D97-AF65-F5344CB8AC3E}">
        <p14:creationId xmlns:p14="http://schemas.microsoft.com/office/powerpoint/2010/main" val="31312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Pedagogy</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sz="2800" dirty="0" smtClean="0"/>
              <a:t>Mind Styles:</a:t>
            </a:r>
          </a:p>
          <a:p>
            <a:r>
              <a:rPr lang="en-US" dirty="0" smtClean="0"/>
              <a:t>Concrete Sequential:</a:t>
            </a:r>
          </a:p>
          <a:p>
            <a:pPr marL="0" indent="0">
              <a:buNone/>
            </a:pPr>
            <a:r>
              <a:rPr lang="en-US" dirty="0" smtClean="0"/>
              <a:t>This </a:t>
            </a:r>
            <a:r>
              <a:rPr lang="en-US" dirty="0"/>
              <a:t>learner will excel during the research and art making sections.  They are quiet and independent, yet have exact instructions on what to do.	</a:t>
            </a:r>
          </a:p>
          <a:p>
            <a:r>
              <a:rPr lang="en-US" dirty="0"/>
              <a:t>Concrete Random	</a:t>
            </a:r>
          </a:p>
          <a:p>
            <a:pPr marL="0" indent="0">
              <a:buNone/>
            </a:pPr>
            <a:r>
              <a:rPr lang="en-US" dirty="0" smtClean="0"/>
              <a:t>This </a:t>
            </a:r>
            <a:r>
              <a:rPr lang="en-US" dirty="0"/>
              <a:t>learner will excel during the art making process.  It is a very hands on project, and produces a real and creative product.	</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Abstract Random	 </a:t>
            </a:r>
            <a:endParaRPr lang="en-US" dirty="0" smtClean="0"/>
          </a:p>
          <a:p>
            <a:pPr marL="0" indent="0">
              <a:buNone/>
            </a:pPr>
            <a:r>
              <a:rPr lang="en-US" dirty="0" smtClean="0"/>
              <a:t>This </a:t>
            </a:r>
            <a:r>
              <a:rPr lang="en-US" dirty="0"/>
              <a:t>learner will do well during the part of the WebQuest when the students have to explain their findings to each other.  Also during the group work part.	</a:t>
            </a:r>
          </a:p>
          <a:p>
            <a:r>
              <a:rPr lang="en-US" dirty="0"/>
              <a:t>Abstract Sequential	 </a:t>
            </a:r>
            <a:endParaRPr lang="en-US" dirty="0" smtClean="0"/>
          </a:p>
          <a:p>
            <a:pPr marL="0" indent="0">
              <a:buNone/>
            </a:pPr>
            <a:r>
              <a:rPr lang="en-US" dirty="0" smtClean="0"/>
              <a:t>This </a:t>
            </a:r>
            <a:r>
              <a:rPr lang="en-US" dirty="0"/>
              <a:t>learner will do well during the research section, along with the art making.  These are both independent objectives.	</a:t>
            </a:r>
          </a:p>
          <a:p>
            <a:endParaRPr lang="en-US" dirty="0"/>
          </a:p>
        </p:txBody>
      </p:sp>
    </p:spTree>
    <p:extLst>
      <p:ext uri="{BB962C8B-B14F-4D97-AF65-F5344CB8AC3E}">
        <p14:creationId xmlns:p14="http://schemas.microsoft.com/office/powerpoint/2010/main" val="793694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439</TotalTime>
  <Words>811</Words>
  <Application>Microsoft Macintosh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How to Paint Like a Master Video Mini-Project</vt:lpstr>
      <vt:lpstr>Target Audience…</vt:lpstr>
      <vt:lpstr>Video #1: WebQuest Navigations</vt:lpstr>
      <vt:lpstr>Video #2- How to set up your workspace</vt:lpstr>
      <vt:lpstr>Video #3: How to Clean up your workspace</vt:lpstr>
      <vt:lpstr>NJ Core Curriculum Standards……</vt:lpstr>
      <vt:lpstr>What to expect:</vt:lpstr>
      <vt:lpstr>Brainy Bits…</vt:lpstr>
      <vt:lpstr>Pedagogy</vt:lpstr>
      <vt:lpstr>Citations: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Mini-Project</dc:title>
  <dc:creator>Michael &amp; Lindsey Almeida</dc:creator>
  <cp:lastModifiedBy>Lindsey Almeida</cp:lastModifiedBy>
  <cp:revision>19</cp:revision>
  <dcterms:created xsi:type="dcterms:W3CDTF">2014-11-29T18:22:52Z</dcterms:created>
  <dcterms:modified xsi:type="dcterms:W3CDTF">2014-12-03T14:11:03Z</dcterms:modified>
</cp:coreProperties>
</file>